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18" r:id="rId6"/>
    <p:sldId id="314" r:id="rId7"/>
    <p:sldId id="319" r:id="rId8"/>
    <p:sldId id="339" r:id="rId9"/>
    <p:sldId id="332" r:id="rId10"/>
    <p:sldId id="333" r:id="rId11"/>
    <p:sldId id="342" r:id="rId12"/>
    <p:sldId id="337" r:id="rId13"/>
    <p:sldId id="343" r:id="rId14"/>
    <p:sldId id="338" r:id="rId15"/>
    <p:sldId id="341" r:id="rId16"/>
    <p:sldId id="334" r:id="rId17"/>
    <p:sldId id="336" r:id="rId18"/>
    <p:sldId id="340" r:id="rId19"/>
    <p:sldId id="326" r:id="rId20"/>
    <p:sldId id="257" r:id="rId21"/>
    <p:sldId id="33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E1EC21-EFD4-466E-8ED2-6C820D234FC1}" v="95" dt="2025-02-28T01:42:57.5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8964" autoAdjust="0"/>
  </p:normalViewPr>
  <p:slideViewPr>
    <p:cSldViewPr snapToGrid="0">
      <p:cViewPr>
        <p:scale>
          <a:sx n="66" d="100"/>
          <a:sy n="66" d="100"/>
        </p:scale>
        <p:origin x="1008" y="51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hyperlink" Target="https://smoky-mtn-brewery.com/locations/maryville/" TargetMode="Externa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smoky-mtn-brewery.com/locations/maryville/" TargetMode="External"/><Relationship Id="rId7" Type="http://schemas.openxmlformats.org/officeDocument/2006/relationships/image" Target="../media/image31.sv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AA1168-9C5B-443A-9D46-AD1EF88E2D7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D9931EE-4209-44C4-9B5C-7B7A12F7B6A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>
              <a:hlinkClick xmlns:r="http://schemas.openxmlformats.org/officeDocument/2006/relationships" r:id="rId1"/>
            </a:rPr>
            <a:t>https://smoky-mtn-brewery.com/locations/maryville/</a:t>
          </a:r>
          <a:endParaRPr lang="en-US" sz="1400" dirty="0"/>
        </a:p>
      </dgm:t>
    </dgm:pt>
    <dgm:pt modelId="{27375806-0B04-45DD-B6BF-6366730E8CD1}" type="parTrans" cxnId="{CBBB488A-295E-43A7-822D-6BC69E029315}">
      <dgm:prSet/>
      <dgm:spPr/>
      <dgm:t>
        <a:bodyPr/>
        <a:lstStyle/>
        <a:p>
          <a:endParaRPr lang="en-US"/>
        </a:p>
      </dgm:t>
    </dgm:pt>
    <dgm:pt modelId="{F6F01B4B-D92F-456D-9EDB-D54FAEDC5961}" type="sibTrans" cxnId="{CBBB488A-295E-43A7-822D-6BC69E029315}">
      <dgm:prSet/>
      <dgm:spPr/>
      <dgm:t>
        <a:bodyPr/>
        <a:lstStyle/>
        <a:p>
          <a:endParaRPr lang="en-US"/>
        </a:p>
      </dgm:t>
    </dgm:pt>
    <dgm:pt modelId="{11EEAC06-973B-40A8-AFE2-03F0AEBB00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Smokey Mountain Brewery</a:t>
          </a:r>
        </a:p>
      </dgm:t>
    </dgm:pt>
    <dgm:pt modelId="{DA985F72-468A-4E1B-A866-8293C43E7C59}" type="parTrans" cxnId="{42C9AAAE-CA82-4E06-A930-A7986C0D64BF}">
      <dgm:prSet/>
      <dgm:spPr/>
      <dgm:t>
        <a:bodyPr/>
        <a:lstStyle/>
        <a:p>
          <a:endParaRPr lang="en-US"/>
        </a:p>
      </dgm:t>
    </dgm:pt>
    <dgm:pt modelId="{30637072-CDF7-48ED-98A0-FE62508B626B}" type="sibTrans" cxnId="{42C9AAAE-CA82-4E06-A930-A7986C0D64BF}">
      <dgm:prSet/>
      <dgm:spPr/>
      <dgm:t>
        <a:bodyPr/>
        <a:lstStyle/>
        <a:p>
          <a:endParaRPr lang="en-US"/>
        </a:p>
      </dgm:t>
    </dgm:pt>
    <dgm:pt modelId="{558F66E9-0E4E-4504-BED5-F12C04371BF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/>
            <a:t>743 Watkins Rd, Maryville, TN 37801</a:t>
          </a:r>
        </a:p>
      </dgm:t>
    </dgm:pt>
    <dgm:pt modelId="{C717911F-1A19-48AA-85AC-0B46D337597F}" type="parTrans" cxnId="{CA64937E-8E32-4E5F-8FF7-EFF29833C74C}">
      <dgm:prSet/>
      <dgm:spPr/>
      <dgm:t>
        <a:bodyPr/>
        <a:lstStyle/>
        <a:p>
          <a:endParaRPr lang="en-US"/>
        </a:p>
      </dgm:t>
    </dgm:pt>
    <dgm:pt modelId="{64DD9BE4-476A-416D-ABBC-1511601A81CA}" type="sibTrans" cxnId="{CA64937E-8E32-4E5F-8FF7-EFF29833C74C}">
      <dgm:prSet/>
      <dgm:spPr/>
      <dgm:t>
        <a:bodyPr/>
        <a:lstStyle/>
        <a:p>
          <a:endParaRPr lang="en-US"/>
        </a:p>
      </dgm:t>
    </dgm:pt>
    <dgm:pt modelId="{EB86395F-1275-41B9-803F-BC58833C5170}" type="pres">
      <dgm:prSet presAssocID="{9CAA1168-9C5B-443A-9D46-AD1EF88E2D71}" presName="root" presStyleCnt="0">
        <dgm:presLayoutVars>
          <dgm:dir/>
          <dgm:resizeHandles val="exact"/>
        </dgm:presLayoutVars>
      </dgm:prSet>
      <dgm:spPr/>
    </dgm:pt>
    <dgm:pt modelId="{551B5CAA-A44D-4C4E-AF08-CE7FFB7F67EC}" type="pres">
      <dgm:prSet presAssocID="{0D9931EE-4209-44C4-9B5C-7B7A12F7B6AD}" presName="compNode" presStyleCnt="0"/>
      <dgm:spPr/>
    </dgm:pt>
    <dgm:pt modelId="{3AAC91A0-C5B5-430E-BB8C-95B5B7D15CF6}" type="pres">
      <dgm:prSet presAssocID="{0D9931EE-4209-44C4-9B5C-7B7A12F7B6AD}" presName="bgRect" presStyleLbl="bgShp" presStyleIdx="0" presStyleCnt="3"/>
      <dgm:spPr/>
    </dgm:pt>
    <dgm:pt modelId="{7DC65152-8475-45EA-B1D1-3EE75F5A42C1}" type="pres">
      <dgm:prSet presAssocID="{0D9931EE-4209-44C4-9B5C-7B7A12F7B6AD}" presName="iconRect" presStyleLbl="node1" presStyleIdx="0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B641B3A-FAC6-4252-B83D-4C559803D9E9}" type="pres">
      <dgm:prSet presAssocID="{0D9931EE-4209-44C4-9B5C-7B7A12F7B6AD}" presName="spaceRect" presStyleCnt="0"/>
      <dgm:spPr/>
    </dgm:pt>
    <dgm:pt modelId="{2312DB40-67FE-4749-9AE4-A92C63349873}" type="pres">
      <dgm:prSet presAssocID="{0D9931EE-4209-44C4-9B5C-7B7A12F7B6AD}" presName="parTx" presStyleLbl="revTx" presStyleIdx="0" presStyleCnt="3">
        <dgm:presLayoutVars>
          <dgm:chMax val="0"/>
          <dgm:chPref val="0"/>
        </dgm:presLayoutVars>
      </dgm:prSet>
      <dgm:spPr/>
    </dgm:pt>
    <dgm:pt modelId="{275437BB-5568-4291-A050-BC944FB48F7D}" type="pres">
      <dgm:prSet presAssocID="{F6F01B4B-D92F-456D-9EDB-D54FAEDC5961}" presName="sibTrans" presStyleCnt="0"/>
      <dgm:spPr/>
    </dgm:pt>
    <dgm:pt modelId="{03ED84E2-4D58-4D79-9527-3B8D165A60CD}" type="pres">
      <dgm:prSet presAssocID="{11EEAC06-973B-40A8-AFE2-03F0AEBB00BB}" presName="compNode" presStyleCnt="0"/>
      <dgm:spPr/>
    </dgm:pt>
    <dgm:pt modelId="{AD610F07-0D3E-4C12-95FB-9B3BC576F6EB}" type="pres">
      <dgm:prSet presAssocID="{11EEAC06-973B-40A8-AFE2-03F0AEBB00BB}" presName="bgRect" presStyleLbl="bgShp" presStyleIdx="1" presStyleCnt="3"/>
      <dgm:spPr/>
    </dgm:pt>
    <dgm:pt modelId="{9CF25146-6C49-46C7-87A5-F180D014F64B}" type="pres">
      <dgm:prSet presAssocID="{11EEAC06-973B-40A8-AFE2-03F0AEBB00BB}" presName="iconRect" presStyleLbl="node1" presStyleIdx="1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r"/>
        </a:ext>
      </dgm:extLst>
    </dgm:pt>
    <dgm:pt modelId="{6B92AF46-0C22-42E4-8517-CE6C284B39F3}" type="pres">
      <dgm:prSet presAssocID="{11EEAC06-973B-40A8-AFE2-03F0AEBB00BB}" presName="spaceRect" presStyleCnt="0"/>
      <dgm:spPr/>
    </dgm:pt>
    <dgm:pt modelId="{536841B2-D072-41C4-B3DD-1DAAA90C19A5}" type="pres">
      <dgm:prSet presAssocID="{11EEAC06-973B-40A8-AFE2-03F0AEBB00BB}" presName="parTx" presStyleLbl="revTx" presStyleIdx="1" presStyleCnt="3">
        <dgm:presLayoutVars>
          <dgm:chMax val="0"/>
          <dgm:chPref val="0"/>
        </dgm:presLayoutVars>
      </dgm:prSet>
      <dgm:spPr/>
    </dgm:pt>
    <dgm:pt modelId="{1806642E-ECA8-4655-BF79-00CA26385DE7}" type="pres">
      <dgm:prSet presAssocID="{30637072-CDF7-48ED-98A0-FE62508B626B}" presName="sibTrans" presStyleCnt="0"/>
      <dgm:spPr/>
    </dgm:pt>
    <dgm:pt modelId="{1D4403BD-3765-42F8-A169-E1C958AB891F}" type="pres">
      <dgm:prSet presAssocID="{558F66E9-0E4E-4504-BED5-F12C04371BFA}" presName="compNode" presStyleCnt="0"/>
      <dgm:spPr/>
    </dgm:pt>
    <dgm:pt modelId="{628441E5-507D-4752-8763-D196352EB104}" type="pres">
      <dgm:prSet presAssocID="{558F66E9-0E4E-4504-BED5-F12C04371BFA}" presName="bgRect" presStyleLbl="bgShp" presStyleIdx="2" presStyleCnt="3"/>
      <dgm:spPr/>
    </dgm:pt>
    <dgm:pt modelId="{0CC5B3B4-C384-44C7-A91A-D287441A2EB2}" type="pres">
      <dgm:prSet presAssocID="{558F66E9-0E4E-4504-BED5-F12C04371BFA}" presName="iconRect" presStyleLbl="node1" presStyleIdx="2" presStyleCnt="3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4C291F43-F73C-494C-8BEC-8B6EB16D1C8F}" type="pres">
      <dgm:prSet presAssocID="{558F66E9-0E4E-4504-BED5-F12C04371BFA}" presName="spaceRect" presStyleCnt="0"/>
      <dgm:spPr/>
    </dgm:pt>
    <dgm:pt modelId="{2AA768DC-A47D-42E1-8A23-E4A793A2C36D}" type="pres">
      <dgm:prSet presAssocID="{558F66E9-0E4E-4504-BED5-F12C04371BF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F391407-0F01-44E3-8E0B-5F7ED9D29B3D}" type="presOf" srcId="{0D9931EE-4209-44C4-9B5C-7B7A12F7B6AD}" destId="{2312DB40-67FE-4749-9AE4-A92C63349873}" srcOrd="0" destOrd="0" presId="urn:microsoft.com/office/officeart/2018/2/layout/IconVerticalSolidList"/>
    <dgm:cxn modelId="{915AFF1C-E755-4930-AD57-41C1DEA0BEF4}" type="presOf" srcId="{11EEAC06-973B-40A8-AFE2-03F0AEBB00BB}" destId="{536841B2-D072-41C4-B3DD-1DAAA90C19A5}" srcOrd="0" destOrd="0" presId="urn:microsoft.com/office/officeart/2018/2/layout/IconVerticalSolidList"/>
    <dgm:cxn modelId="{5C914265-B33C-4539-B35A-1282EA4C5AFB}" type="presOf" srcId="{558F66E9-0E4E-4504-BED5-F12C04371BFA}" destId="{2AA768DC-A47D-42E1-8A23-E4A793A2C36D}" srcOrd="0" destOrd="0" presId="urn:microsoft.com/office/officeart/2018/2/layout/IconVerticalSolidList"/>
    <dgm:cxn modelId="{CA64937E-8E32-4E5F-8FF7-EFF29833C74C}" srcId="{9CAA1168-9C5B-443A-9D46-AD1EF88E2D71}" destId="{558F66E9-0E4E-4504-BED5-F12C04371BFA}" srcOrd="2" destOrd="0" parTransId="{C717911F-1A19-48AA-85AC-0B46D337597F}" sibTransId="{64DD9BE4-476A-416D-ABBC-1511601A81CA}"/>
    <dgm:cxn modelId="{CBBB488A-295E-43A7-822D-6BC69E029315}" srcId="{9CAA1168-9C5B-443A-9D46-AD1EF88E2D71}" destId="{0D9931EE-4209-44C4-9B5C-7B7A12F7B6AD}" srcOrd="0" destOrd="0" parTransId="{27375806-0B04-45DD-B6BF-6366730E8CD1}" sibTransId="{F6F01B4B-D92F-456D-9EDB-D54FAEDC5961}"/>
    <dgm:cxn modelId="{42C9AAAE-CA82-4E06-A930-A7986C0D64BF}" srcId="{9CAA1168-9C5B-443A-9D46-AD1EF88E2D71}" destId="{11EEAC06-973B-40A8-AFE2-03F0AEBB00BB}" srcOrd="1" destOrd="0" parTransId="{DA985F72-468A-4E1B-A866-8293C43E7C59}" sibTransId="{30637072-CDF7-48ED-98A0-FE62508B626B}"/>
    <dgm:cxn modelId="{6FF574E5-B110-4F9F-9A62-920E6A3A5EA8}" type="presOf" srcId="{9CAA1168-9C5B-443A-9D46-AD1EF88E2D71}" destId="{EB86395F-1275-41B9-803F-BC58833C5170}" srcOrd="0" destOrd="0" presId="urn:microsoft.com/office/officeart/2018/2/layout/IconVerticalSolidList"/>
    <dgm:cxn modelId="{24F0CC8B-96FD-4932-82BC-FFAFEBCA51F9}" type="presParOf" srcId="{EB86395F-1275-41B9-803F-BC58833C5170}" destId="{551B5CAA-A44D-4C4E-AF08-CE7FFB7F67EC}" srcOrd="0" destOrd="0" presId="urn:microsoft.com/office/officeart/2018/2/layout/IconVerticalSolidList"/>
    <dgm:cxn modelId="{69AF31D7-65EF-4016-9B87-AA429C352105}" type="presParOf" srcId="{551B5CAA-A44D-4C4E-AF08-CE7FFB7F67EC}" destId="{3AAC91A0-C5B5-430E-BB8C-95B5B7D15CF6}" srcOrd="0" destOrd="0" presId="urn:microsoft.com/office/officeart/2018/2/layout/IconVerticalSolidList"/>
    <dgm:cxn modelId="{ADDD5492-5957-4EA7-AE13-F1449F9BE653}" type="presParOf" srcId="{551B5CAA-A44D-4C4E-AF08-CE7FFB7F67EC}" destId="{7DC65152-8475-45EA-B1D1-3EE75F5A42C1}" srcOrd="1" destOrd="0" presId="urn:microsoft.com/office/officeart/2018/2/layout/IconVerticalSolidList"/>
    <dgm:cxn modelId="{140EC818-6EC1-4EF2-AB2D-B692A31C6926}" type="presParOf" srcId="{551B5CAA-A44D-4C4E-AF08-CE7FFB7F67EC}" destId="{2B641B3A-FAC6-4252-B83D-4C559803D9E9}" srcOrd="2" destOrd="0" presId="urn:microsoft.com/office/officeart/2018/2/layout/IconVerticalSolidList"/>
    <dgm:cxn modelId="{64A0F8A4-89D7-4672-94A0-5D15B326B126}" type="presParOf" srcId="{551B5CAA-A44D-4C4E-AF08-CE7FFB7F67EC}" destId="{2312DB40-67FE-4749-9AE4-A92C63349873}" srcOrd="3" destOrd="0" presId="urn:microsoft.com/office/officeart/2018/2/layout/IconVerticalSolidList"/>
    <dgm:cxn modelId="{B8057FE6-6F79-463A-90EC-AA4F4068B7FD}" type="presParOf" srcId="{EB86395F-1275-41B9-803F-BC58833C5170}" destId="{275437BB-5568-4291-A050-BC944FB48F7D}" srcOrd="1" destOrd="0" presId="urn:microsoft.com/office/officeart/2018/2/layout/IconVerticalSolidList"/>
    <dgm:cxn modelId="{D6B421D3-A366-49DA-BBCE-FA8D38C7AB32}" type="presParOf" srcId="{EB86395F-1275-41B9-803F-BC58833C5170}" destId="{03ED84E2-4D58-4D79-9527-3B8D165A60CD}" srcOrd="2" destOrd="0" presId="urn:microsoft.com/office/officeart/2018/2/layout/IconVerticalSolidList"/>
    <dgm:cxn modelId="{14F8231F-683F-4441-B4F6-76F4273752B7}" type="presParOf" srcId="{03ED84E2-4D58-4D79-9527-3B8D165A60CD}" destId="{AD610F07-0D3E-4C12-95FB-9B3BC576F6EB}" srcOrd="0" destOrd="0" presId="urn:microsoft.com/office/officeart/2018/2/layout/IconVerticalSolidList"/>
    <dgm:cxn modelId="{FE019325-A83E-4F74-8689-9A5041E44033}" type="presParOf" srcId="{03ED84E2-4D58-4D79-9527-3B8D165A60CD}" destId="{9CF25146-6C49-46C7-87A5-F180D014F64B}" srcOrd="1" destOrd="0" presId="urn:microsoft.com/office/officeart/2018/2/layout/IconVerticalSolidList"/>
    <dgm:cxn modelId="{0E3F1B22-3594-4190-80A2-B3D11423006C}" type="presParOf" srcId="{03ED84E2-4D58-4D79-9527-3B8D165A60CD}" destId="{6B92AF46-0C22-42E4-8517-CE6C284B39F3}" srcOrd="2" destOrd="0" presId="urn:microsoft.com/office/officeart/2018/2/layout/IconVerticalSolidList"/>
    <dgm:cxn modelId="{279D63F5-5B1B-438E-B152-8FE50BB998A7}" type="presParOf" srcId="{03ED84E2-4D58-4D79-9527-3B8D165A60CD}" destId="{536841B2-D072-41C4-B3DD-1DAAA90C19A5}" srcOrd="3" destOrd="0" presId="urn:microsoft.com/office/officeart/2018/2/layout/IconVerticalSolidList"/>
    <dgm:cxn modelId="{55D6AFCC-FDB2-43D3-902A-27039D424568}" type="presParOf" srcId="{EB86395F-1275-41B9-803F-BC58833C5170}" destId="{1806642E-ECA8-4655-BF79-00CA26385DE7}" srcOrd="3" destOrd="0" presId="urn:microsoft.com/office/officeart/2018/2/layout/IconVerticalSolidList"/>
    <dgm:cxn modelId="{19E308F4-2800-4139-B06C-1944924EF6E7}" type="presParOf" srcId="{EB86395F-1275-41B9-803F-BC58833C5170}" destId="{1D4403BD-3765-42F8-A169-E1C958AB891F}" srcOrd="4" destOrd="0" presId="urn:microsoft.com/office/officeart/2018/2/layout/IconVerticalSolidList"/>
    <dgm:cxn modelId="{47E37C1B-D6CF-4AF4-BD02-9D56FD50140D}" type="presParOf" srcId="{1D4403BD-3765-42F8-A169-E1C958AB891F}" destId="{628441E5-507D-4752-8763-D196352EB104}" srcOrd="0" destOrd="0" presId="urn:microsoft.com/office/officeart/2018/2/layout/IconVerticalSolidList"/>
    <dgm:cxn modelId="{0968981D-657F-4322-BC1A-F4A1EF31FA19}" type="presParOf" srcId="{1D4403BD-3765-42F8-A169-E1C958AB891F}" destId="{0CC5B3B4-C384-44C7-A91A-D287441A2EB2}" srcOrd="1" destOrd="0" presId="urn:microsoft.com/office/officeart/2018/2/layout/IconVerticalSolidList"/>
    <dgm:cxn modelId="{E11A4157-6E89-4C24-85FE-A884D169638D}" type="presParOf" srcId="{1D4403BD-3765-42F8-A169-E1C958AB891F}" destId="{4C291F43-F73C-494C-8BEC-8B6EB16D1C8F}" srcOrd="2" destOrd="0" presId="urn:microsoft.com/office/officeart/2018/2/layout/IconVerticalSolidList"/>
    <dgm:cxn modelId="{C6DD5657-9ED6-4C7B-9FEC-7A4128AB91B3}" type="presParOf" srcId="{1D4403BD-3765-42F8-A169-E1C958AB891F}" destId="{2AA768DC-A47D-42E1-8A23-E4A793A2C36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AC91A0-C5B5-430E-BB8C-95B5B7D15CF6}">
      <dsp:nvSpPr>
        <dsp:cNvPr id="0" name=""/>
        <dsp:cNvSpPr/>
      </dsp:nvSpPr>
      <dsp:spPr>
        <a:xfrm>
          <a:off x="0" y="594"/>
          <a:ext cx="6172199" cy="13921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65152-8475-45EA-B1D1-3EE75F5A42C1}">
      <dsp:nvSpPr>
        <dsp:cNvPr id="0" name=""/>
        <dsp:cNvSpPr/>
      </dsp:nvSpPr>
      <dsp:spPr>
        <a:xfrm>
          <a:off x="421117" y="313822"/>
          <a:ext cx="765668" cy="7656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2DB40-67FE-4749-9AE4-A92C63349873}">
      <dsp:nvSpPr>
        <dsp:cNvPr id="0" name=""/>
        <dsp:cNvSpPr/>
      </dsp:nvSpPr>
      <dsp:spPr>
        <a:xfrm>
          <a:off x="1607903" y="594"/>
          <a:ext cx="4564296" cy="139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3" tIns="147333" rIns="147333" bIns="147333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hlinkClick xmlns:r="http://schemas.openxmlformats.org/officeDocument/2006/relationships" r:id="rId3"/>
            </a:rPr>
            <a:t>https://smoky-mtn-brewery.com/locations/maryville/</a:t>
          </a:r>
          <a:endParaRPr lang="en-US" sz="1400" kern="1200" dirty="0"/>
        </a:p>
      </dsp:txBody>
      <dsp:txXfrm>
        <a:off x="1607903" y="594"/>
        <a:ext cx="4564296" cy="1392124"/>
      </dsp:txXfrm>
    </dsp:sp>
    <dsp:sp modelId="{AD610F07-0D3E-4C12-95FB-9B3BC576F6EB}">
      <dsp:nvSpPr>
        <dsp:cNvPr id="0" name=""/>
        <dsp:cNvSpPr/>
      </dsp:nvSpPr>
      <dsp:spPr>
        <a:xfrm>
          <a:off x="0" y="1740750"/>
          <a:ext cx="6172199" cy="13921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25146-6C49-46C7-87A5-F180D014F64B}">
      <dsp:nvSpPr>
        <dsp:cNvPr id="0" name=""/>
        <dsp:cNvSpPr/>
      </dsp:nvSpPr>
      <dsp:spPr>
        <a:xfrm>
          <a:off x="421117" y="2053978"/>
          <a:ext cx="765668" cy="76566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841B2-D072-41C4-B3DD-1DAAA90C19A5}">
      <dsp:nvSpPr>
        <dsp:cNvPr id="0" name=""/>
        <dsp:cNvSpPr/>
      </dsp:nvSpPr>
      <dsp:spPr>
        <a:xfrm>
          <a:off x="1607903" y="1740750"/>
          <a:ext cx="4564296" cy="139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3" tIns="147333" rIns="147333" bIns="14733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Smokey Mountain Brewery</a:t>
          </a:r>
        </a:p>
      </dsp:txBody>
      <dsp:txXfrm>
        <a:off x="1607903" y="1740750"/>
        <a:ext cx="4564296" cy="1392124"/>
      </dsp:txXfrm>
    </dsp:sp>
    <dsp:sp modelId="{628441E5-507D-4752-8763-D196352EB104}">
      <dsp:nvSpPr>
        <dsp:cNvPr id="0" name=""/>
        <dsp:cNvSpPr/>
      </dsp:nvSpPr>
      <dsp:spPr>
        <a:xfrm>
          <a:off x="0" y="3480905"/>
          <a:ext cx="6172199" cy="139212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5B3B4-C384-44C7-A91A-D287441A2EB2}">
      <dsp:nvSpPr>
        <dsp:cNvPr id="0" name=""/>
        <dsp:cNvSpPr/>
      </dsp:nvSpPr>
      <dsp:spPr>
        <a:xfrm>
          <a:off x="421117" y="3794133"/>
          <a:ext cx="765668" cy="765668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768DC-A47D-42E1-8A23-E4A793A2C36D}">
      <dsp:nvSpPr>
        <dsp:cNvPr id="0" name=""/>
        <dsp:cNvSpPr/>
      </dsp:nvSpPr>
      <dsp:spPr>
        <a:xfrm>
          <a:off x="1607903" y="3480905"/>
          <a:ext cx="4564296" cy="1392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33" tIns="147333" rIns="147333" bIns="147333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743 Watkins Rd, Maryville, TN 37801</a:t>
          </a:r>
        </a:p>
      </dsp:txBody>
      <dsp:txXfrm>
        <a:off x="1607903" y="3480905"/>
        <a:ext cx="4564296" cy="1392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3/1/2025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3/1/2025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466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55E438-8796-7178-AB0A-744413302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42495C9-F4CC-C911-43B6-44A0C9DB4B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8BF430-FCDB-DB44-8B12-671E3F770C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Projects: A collection of time-bound tasks that are actively tracked and worked on (work projects, home projects, vacations, volunteer event, etc.)</a:t>
            </a:r>
          </a:p>
          <a:p>
            <a:r>
              <a:rPr lang="en-US" dirty="0"/>
              <a:t>Areas: On-going collection of tasks that are actively tracked and worked on (health, wealth, relationships, etc.)</a:t>
            </a:r>
          </a:p>
          <a:p>
            <a:r>
              <a:rPr lang="en-US" dirty="0"/>
              <a:t>Resources: Supporting, interesting, or references information that is not directly tracked in projects or areas (coffee, sprouting, manual photography, martial arts, etc.)</a:t>
            </a:r>
          </a:p>
          <a:p>
            <a:r>
              <a:rPr lang="en-US" dirty="0"/>
              <a:t>Archive: Holding space for anything not actively tracked (items could be moved back into projects or areas.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815AF1-436F-ED11-8899-901ECB623D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14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474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059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0398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3762E-B313-4BC2-799F-FE918AAC3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9E7AC9-CF14-3ED5-107F-DAD5415AC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C0B86A-FB73-00BF-99BF-85E84271E8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XP = </a:t>
            </a:r>
            <a:r>
              <a:rPr lang="en-US" dirty="0" err="1"/>
              <a:t>eXtreme</a:t>
            </a:r>
            <a:r>
              <a:rPr lang="en-US" dirty="0"/>
              <a:t> Programming</a:t>
            </a:r>
          </a:p>
          <a:p>
            <a:r>
              <a:rPr lang="en-US" dirty="0"/>
              <a:t>DSDM = Dynamic Systems Development Method</a:t>
            </a:r>
          </a:p>
          <a:p>
            <a:r>
              <a:rPr lang="en-US" dirty="0"/>
              <a:t>ASD = Agile Systems Design</a:t>
            </a:r>
          </a:p>
          <a:p>
            <a:r>
              <a:rPr lang="en-US" dirty="0"/>
              <a:t>FDD = Feature Driven Development</a:t>
            </a:r>
          </a:p>
          <a:p>
            <a:r>
              <a:rPr lang="en-US" dirty="0"/>
              <a:t>PP = Pragmatic Programming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9CD3D-E348-38E9-7C19-FAB5F3588B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90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"planning is essential, plans are useless" former US President Dwight D. Eisenhower</a:t>
            </a:r>
          </a:p>
          <a:p>
            <a:r>
              <a:rPr lang="en-US" dirty="0"/>
              <a:t>Great philosopher, Mike Tyson: “Everybody has a plan until they get punched in the face”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622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39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82ECF-E355-4518-FA06-FB4440A01B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728AC3-1E57-80BC-7BD9-75865FA9AB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930B88-F5DE-203E-F9EB-FA970131E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B18C39-E237-3467-FBCC-A73A4888D5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766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7420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Min: eating, sleeping, working 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966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0" name="Picture Placeholder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jamesclear.com/atomic-habits" TargetMode="External"/><Relationship Id="rId4" Type="http://schemas.openxmlformats.org/officeDocument/2006/relationships/hyperlink" Target="https://gettingthingsdone.com/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hyperlink" Target="https://www.buildingasecondbrain.com/para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bit.ly/M1125M365CD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jpeg"/><Relationship Id="rId10" Type="http://schemas.openxmlformats.org/officeDocument/2006/relationships/image" Target="../media/image23.jpe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hyperlink" Target="https://gettingresults.com/getting-results-the-agile-way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gilemanifesto.org/history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:%20https:/agilemanifesto.or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:%20https:/agilemanifesto.or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hyperlink" Target="https://resources.scrumalliance.org/Article/scrum-event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:%20https:/agilemanifesto.or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hyperlink" Target="https://resources.scrumalliance.org/Article/scrum-event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3912172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effectLst/>
                <a:latin typeface="Century Gothic" panose="020B0502020202020204" pitchFamily="34" charset="0"/>
              </a:rPr>
              <a:t>Knoxville M365 Community Day</a:t>
            </a:r>
            <a:br>
              <a:rPr lang="en-US" sz="2800" b="1" i="0" dirty="0">
                <a:effectLst/>
                <a:latin typeface="Century Gothic" panose="020B0502020202020204" pitchFamily="34" charset="0"/>
              </a:rPr>
            </a:br>
            <a:br>
              <a:rPr lang="en-US" sz="2800" b="1" i="0" dirty="0">
                <a:effectLst/>
                <a:latin typeface="Century Gothic" panose="020B0502020202020204" pitchFamily="34" charset="0"/>
              </a:rPr>
            </a:br>
            <a:br>
              <a:rPr lang="en-US" sz="2800" b="1" i="0" dirty="0">
                <a:effectLst/>
                <a:latin typeface="Century Gothic" panose="020B0502020202020204" pitchFamily="34" charset="0"/>
              </a:rPr>
            </a:br>
            <a:r>
              <a:rPr lang="en-US" sz="2800" b="1" i="0" dirty="0">
                <a:effectLst/>
                <a:latin typeface="Century Gothic" panose="020B0502020202020204" pitchFamily="34" charset="0"/>
              </a:rPr>
              <a:t>Power Up Your Personal &amp; Professional Productivity with Agile Principles using OneNote, Loop, &amp; More</a:t>
            </a:r>
            <a:endParaRPr lang="en-US" sz="2800" b="0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6" name="Picture Placeholder 5" descr="Person using digital pen and tablet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889" r="13889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7AC752AA-D300-9237-A7FF-48F247EF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2025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1DE5C904-438B-4055-E4B8-64418E338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A95E7B21-D41C-99D0-DC3C-10C298CF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F042B-04ED-F27B-642C-F31655085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593D6-8192-626B-4D40-7CA40B330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76" y="212724"/>
            <a:ext cx="6716250" cy="16637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Personal Productivity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7BF14F02-AB7E-CE6A-AED0-B85977D367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3D9D8049-12FE-957D-2503-59480ADC5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391B0A77-47AC-FD67-7972-290345611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45D1856D-2689-8B57-B038-BE5F8E7277F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pic>
        <p:nvPicPr>
          <p:cNvPr id="2050" name="Picture 2" descr="The Eisenhower Matrix: How to Prioritize Your To-Do List ...">
            <a:extLst>
              <a:ext uri="{FF2B5EF4-FFF2-40B4-BE49-F238E27FC236}">
                <a16:creationId xmlns:a16="http://schemas.microsoft.com/office/drawing/2014/main" id="{7E3E8100-7EAD-70DA-186B-85E64937B9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1" b="7315"/>
          <a:stretch/>
        </p:blipFill>
        <p:spPr bwMode="auto">
          <a:xfrm>
            <a:off x="3618295" y="1362605"/>
            <a:ext cx="4955409" cy="4441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67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7B4C7B-8FD7-1D59-CACE-3B8C551975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D9044-E315-D524-6C31-49DE1802A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76" y="212724"/>
            <a:ext cx="6716250" cy="16637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OneNote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F3BFBDB9-0DB4-4918-675E-F8F37F75BB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F51DC216-1C49-2E60-EABA-03099456B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997EEA0E-F02B-D574-441C-A7918F765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B3056314-F2DF-2C7F-803A-83E9FF988C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EE6671-B03F-2577-FC15-EEE9DCE6A348}"/>
              </a:ext>
            </a:extLst>
          </p:cNvPr>
          <p:cNvSpPr txBox="1"/>
          <p:nvPr/>
        </p:nvSpPr>
        <p:spPr>
          <a:xfrm>
            <a:off x="1785190" y="1780202"/>
            <a:ext cx="86216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 tool to build your second brain (BASB)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Alternatives: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Evernote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Notion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Obsidian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Showing its age, but still very useful (surprisingly so!)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Notebooks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Templates </a:t>
            </a:r>
            <a:r>
              <a:rPr lang="en-US" b="1" dirty="0">
                <a:sym typeface="Wingdings" panose="05000000000000000000" pitchFamily="2" charset="2"/>
              </a:rPr>
              <a:t> the most important feature for our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Notes (🪟+ Alt + 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Loop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ym typeface="Wingdings" panose="05000000000000000000" pitchFamily="2" charset="2"/>
              </a:rPr>
              <a:t>Copilot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54740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D4B99-D480-1F3A-1973-3818A1350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09ACA-3FB7-4AFE-E3E8-DBE1D0B62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7875" y="948351"/>
            <a:ext cx="6716250" cy="16637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A Lap Around OneNote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3D07A914-0315-B362-A97C-A62ED73C16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2232CEA0-CC28-1D6B-6293-1FC148B4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47B63092-5818-F558-276F-4F0782F86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4BF30C54-1CB1-586E-DE25-5468D4760B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187537-05F4-C51A-3437-C895D9F58E97}"/>
              </a:ext>
            </a:extLst>
          </p:cNvPr>
          <p:cNvSpPr txBox="1"/>
          <p:nvPr/>
        </p:nvSpPr>
        <p:spPr>
          <a:xfrm>
            <a:off x="1785190" y="1780202"/>
            <a:ext cx="862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F87CB-9819-4C45-30FC-99A929810133}"/>
              </a:ext>
            </a:extLst>
          </p:cNvPr>
          <p:cNvSpPr txBox="1"/>
          <p:nvPr/>
        </p:nvSpPr>
        <p:spPr>
          <a:xfrm>
            <a:off x="2810485" y="2318626"/>
            <a:ext cx="657103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Helpful shortcuts:</a:t>
            </a:r>
          </a:p>
          <a:p>
            <a:endParaRPr lang="en-US" sz="4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Open OneNote: 🪟+ Shift +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Quick notes: 🪟+ Alt + 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000" dirty="0"/>
              <a:t>Current Date: Alt + Shift + D</a:t>
            </a:r>
          </a:p>
        </p:txBody>
      </p:sp>
    </p:spTree>
    <p:extLst>
      <p:ext uri="{BB962C8B-B14F-4D97-AF65-F5344CB8AC3E}">
        <p14:creationId xmlns:p14="http://schemas.microsoft.com/office/powerpoint/2010/main" val="1421451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ED3691-029D-0338-91FF-5D83AC7B9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698DC-AFDF-F86E-C9B9-D5793F3E1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76" y="212724"/>
            <a:ext cx="6716250" cy="16637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Personal Productivity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7CAACF55-D301-2F76-7AAE-48F6C9B7CF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5745A673-F488-FB9F-7849-0743D98F6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312C20ED-FB3B-2943-571F-FDEE95C36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66BB4757-F35A-4B71-C53E-0E904E26F8A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977C4193-6C40-A1EB-5EAD-F47B147BD2FE}"/>
              </a:ext>
            </a:extLst>
          </p:cNvPr>
          <p:cNvSpPr txBox="1">
            <a:spLocks/>
          </p:cNvSpPr>
          <p:nvPr/>
        </p:nvSpPr>
        <p:spPr>
          <a:xfrm>
            <a:off x="1785190" y="5330041"/>
            <a:ext cx="4974203" cy="638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*</a:t>
            </a:r>
            <a:r>
              <a:rPr lang="en-US" sz="800" dirty="0">
                <a:hlinkClick r:id="rId4"/>
              </a:rPr>
              <a:t>https://gettingthingsdone.com/</a:t>
            </a:r>
            <a:endParaRPr lang="en-US" sz="8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800" dirty="0">
                <a:hlinkClick r:id="rId5"/>
              </a:rPr>
              <a:t>James Clear: https://jamesclear.com/atomic-habits</a:t>
            </a:r>
            <a:endParaRPr lang="en-US" sz="800" dirty="0"/>
          </a:p>
          <a:p>
            <a:endParaRPr 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103C28-C5C2-191D-84DC-A65660832A74}"/>
              </a:ext>
            </a:extLst>
          </p:cNvPr>
          <p:cNvSpPr txBox="1"/>
          <p:nvPr/>
        </p:nvSpPr>
        <p:spPr>
          <a:xfrm>
            <a:off x="1785190" y="1359723"/>
            <a:ext cx="86216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Yearly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Weekly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Monday vision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Week at a Glance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Friday reflection (what went well, what went not so well, continue doing, stop doing)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Daily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Minimum time for tasks (as opposed to maximum)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Tiny habits (ridiculously small actions builds habits, not monumental investments)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Outcomes (results that would define success for the day)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Tasks (to-do items that are </a:t>
            </a:r>
            <a:r>
              <a:rPr lang="en-US" i="1" dirty="0"/>
              <a:t>not</a:t>
            </a:r>
            <a:r>
              <a:rPr lang="en-US" b="1" dirty="0"/>
              <a:t> outcomes)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Learning sprints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Action lists: Daily outcomes, weekly outcomes, scripts, queues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Reference lists: Ideas, notes, monthly outcomes (*GTD: get things out of your head)</a:t>
            </a:r>
          </a:p>
        </p:txBody>
      </p:sp>
    </p:spTree>
    <p:extLst>
      <p:ext uri="{BB962C8B-B14F-4D97-AF65-F5344CB8AC3E}">
        <p14:creationId xmlns:p14="http://schemas.microsoft.com/office/powerpoint/2010/main" val="1696058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1ABD4-D058-0DD5-635D-9938D66B0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58D6F-5236-8736-668C-6DCCC67D1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76" y="212724"/>
            <a:ext cx="6716250" cy="16637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Team/Organization Tools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F5621CA3-9B30-ED84-2A1A-9A8FBC63DA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B8EDBAEE-6119-AA1F-C266-C299A91577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F3EE346-BA5D-2C63-970E-F6C6B9F31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651E8AAA-9393-5A2A-4D24-8F7B2FC640B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D2F14F-D1D3-3373-59A0-D48AA0CBCA49}"/>
              </a:ext>
            </a:extLst>
          </p:cNvPr>
          <p:cNvSpPr txBox="1"/>
          <p:nvPr/>
        </p:nvSpPr>
        <p:spPr>
          <a:xfrm>
            <a:off x="1785190" y="1780202"/>
            <a:ext cx="8621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Loop demo…</a:t>
            </a:r>
          </a:p>
        </p:txBody>
      </p:sp>
    </p:spTree>
    <p:extLst>
      <p:ext uri="{BB962C8B-B14F-4D97-AF65-F5344CB8AC3E}">
        <p14:creationId xmlns:p14="http://schemas.microsoft.com/office/powerpoint/2010/main" val="3226954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A2308-3E9B-2297-E190-517FCADD9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C3E26-B623-A690-60FE-158BD9FD6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663701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👑🗾 Side Quest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E016294F-C183-3EFA-22BC-9B62C4D43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B7A9988E-970E-CDB5-E752-A4E446F2F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3BC2775-FBA3-CC3A-90A9-80524273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13FDB348-30E7-B77B-637C-F03210C4DD5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8AEE8DE-2AF0-6F38-F506-2263753F26B8}"/>
              </a:ext>
            </a:extLst>
          </p:cNvPr>
          <p:cNvSpPr txBox="1"/>
          <p:nvPr/>
        </p:nvSpPr>
        <p:spPr>
          <a:xfrm>
            <a:off x="1518686" y="1720840"/>
            <a:ext cx="350608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</a:t>
            </a:r>
            <a:r>
              <a:rPr lang="en-US" sz="3600" b="1" dirty="0"/>
              <a:t>PARA</a:t>
            </a:r>
            <a:r>
              <a:rPr lang="en-US" sz="3600" dirty="0"/>
              <a:t> Method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3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P</a:t>
            </a:r>
            <a:r>
              <a:rPr lang="en-US" sz="3600" dirty="0"/>
              <a:t>rojects</a:t>
            </a:r>
            <a:endParaRPr lang="en-US" sz="3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A</a:t>
            </a:r>
            <a:r>
              <a:rPr lang="en-US" sz="3600" dirty="0"/>
              <a:t>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R</a:t>
            </a:r>
            <a:r>
              <a:rPr lang="en-US" sz="3600" dirty="0"/>
              <a:t>esources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b="1" dirty="0"/>
              <a:t>A</a:t>
            </a:r>
            <a:r>
              <a:rPr lang="en-US" sz="3600" dirty="0"/>
              <a:t>rchive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506D0768-4B22-4B1D-7980-8412F1DD0C81}"/>
              </a:ext>
            </a:extLst>
          </p:cNvPr>
          <p:cNvSpPr txBox="1">
            <a:spLocks/>
          </p:cNvSpPr>
          <p:nvPr/>
        </p:nvSpPr>
        <p:spPr>
          <a:xfrm>
            <a:off x="1551498" y="5538083"/>
            <a:ext cx="4974203" cy="4055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https://www.buildingasecondbrain.com/para</a:t>
            </a:r>
            <a:endParaRPr lang="en-US" sz="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CDC222-91FC-4081-CF49-08EA9A40FBC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21" t="2279" r="1966" b="1775"/>
          <a:stretch/>
        </p:blipFill>
        <p:spPr>
          <a:xfrm>
            <a:off x="8723986" y="1096238"/>
            <a:ext cx="2781301" cy="3619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99D859-9678-CB66-830C-8E4C6D5A6A8D}"/>
              </a:ext>
            </a:extLst>
          </p:cNvPr>
          <p:cNvSpPr txBox="1"/>
          <p:nvPr/>
        </p:nvSpPr>
        <p:spPr>
          <a:xfrm rot="19865504">
            <a:off x="8134350" y="504927"/>
            <a:ext cx="1452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Century Gothic" panose="020B0502020202020204" pitchFamily="34" charset="0"/>
              </a:rPr>
              <a:t>🧠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78241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16D33-68EB-7172-F298-D71E18EC7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F2CB-E0D9-9CF9-488D-D675CF94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100" y="3757509"/>
            <a:ext cx="5005466" cy="2371931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Thank you for attending!</a:t>
            </a:r>
            <a:br>
              <a:rPr lang="en-US" sz="2800" b="1" dirty="0">
                <a:latin typeface="Century Gothic" panose="020B0502020202020204" pitchFamily="34" charset="0"/>
              </a:rPr>
            </a:br>
            <a:br>
              <a:rPr lang="en-US" sz="2800" b="1" dirty="0">
                <a:latin typeface="Century Gothic" panose="020B0502020202020204" pitchFamily="34" charset="0"/>
              </a:rPr>
            </a:br>
            <a:r>
              <a:rPr lang="en-US" sz="2800" b="1" dirty="0">
                <a:latin typeface="Century Gothic" panose="020B0502020202020204" pitchFamily="34" charset="0"/>
              </a:rPr>
              <a:t>Please reach out with any questions!</a:t>
            </a:r>
            <a:endParaRPr lang="en-US" sz="1300" b="0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0F08E15-9138-FA17-7F9C-71E386056F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531" r="19531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8756FE8-1D10-5D7F-7771-B20445AA6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4100" y="1143000"/>
            <a:ext cx="4953000" cy="3159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 G. Trent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Principal Consultant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davis@mach11.co</a:t>
            </a:r>
          </a:p>
          <a:p>
            <a:pPr>
              <a:spcAft>
                <a:spcPts val="6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7260E0-DE49-6954-BE07-512792F4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2025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5863EF52-EFD3-2400-62FA-3C6390024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D0C01A-1264-BEFC-9C5F-BA382795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pic>
        <p:nvPicPr>
          <p:cNvPr id="5" name="Picture 4" descr="A yellow and black sign&#10;&#10;Description automatically generated">
            <a:extLst>
              <a:ext uri="{FF2B5EF4-FFF2-40B4-BE49-F238E27FC236}">
                <a16:creationId xmlns:a16="http://schemas.microsoft.com/office/drawing/2014/main" id="{1788DBC6-E254-3DE8-EB76-8D872EDF5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913" y="2801450"/>
            <a:ext cx="1776412" cy="8354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06CB7C-24C5-85CE-9769-795E615DFA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724900" y="989012"/>
            <a:ext cx="2917457" cy="29174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AEA201-DE5E-D977-1844-C640A7B969B3}"/>
              </a:ext>
            </a:extLst>
          </p:cNvPr>
          <p:cNvSpPr txBox="1"/>
          <p:nvPr/>
        </p:nvSpPr>
        <p:spPr>
          <a:xfrm>
            <a:off x="2175680" y="5936160"/>
            <a:ext cx="7840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linkClick r:id="rId5"/>
              </a:rPr>
              <a:t>https://bit.ly/M1125M365CD</a:t>
            </a:r>
            <a:endParaRPr lang="en-US" sz="2000" dirty="0"/>
          </a:p>
        </p:txBody>
      </p:sp>
      <p:pic>
        <p:nvPicPr>
          <p:cNvPr id="7" name="Picture 6" descr="A yellow and black sign&#10;&#10;Description automatically generated">
            <a:extLst>
              <a:ext uri="{FF2B5EF4-FFF2-40B4-BE49-F238E27FC236}">
                <a16:creationId xmlns:a16="http://schemas.microsoft.com/office/drawing/2014/main" id="{983869A1-2EC5-165F-4222-499C029A8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4178" y="3387252"/>
            <a:ext cx="442087" cy="20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4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857841-ADAA-4805-C567-84B7B506E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000">
                <a:solidFill>
                  <a:srgbClr val="FFFFFF"/>
                </a:solidFill>
              </a:rPr>
              <a:t>Knoxville Microsoft Community Days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5D8590-14BA-4B0A-536C-CA987F7DBB5F}"/>
              </a:ext>
            </a:extLst>
          </p:cNvPr>
          <p:cNvSpPr txBox="1"/>
          <p:nvPr/>
        </p:nvSpPr>
        <p:spPr>
          <a:xfrm>
            <a:off x="532375" y="1651885"/>
            <a:ext cx="4676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/>
              <a:t>Special Thanks to Our Sponsors</a:t>
            </a:r>
          </a:p>
        </p:txBody>
      </p:sp>
      <p:pic>
        <p:nvPicPr>
          <p:cNvPr id="3" name="Picture 2" descr="A blue circle with white text and a globe and mountains&#10;&#10;AI-generated content may be incorrect.">
            <a:extLst>
              <a:ext uri="{FF2B5EF4-FFF2-40B4-BE49-F238E27FC236}">
                <a16:creationId xmlns:a16="http://schemas.microsoft.com/office/drawing/2014/main" id="{44E2D553-7AE4-7F91-071F-7DA0E5531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982" y="365"/>
            <a:ext cx="2355317" cy="2227707"/>
          </a:xfrm>
          <a:prstGeom prst="rect">
            <a:avLst/>
          </a:prstGeom>
        </p:spPr>
      </p:pic>
      <p:pic>
        <p:nvPicPr>
          <p:cNvPr id="5" name="Picture 4" descr="A blue and black logo&#10;&#10;AI-generated content may be incorrect.">
            <a:extLst>
              <a:ext uri="{FF2B5EF4-FFF2-40B4-BE49-F238E27FC236}">
                <a16:creationId xmlns:a16="http://schemas.microsoft.com/office/drawing/2014/main" id="{865B7FC2-3642-4293-439B-1BF72B4B3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124" y="4875748"/>
            <a:ext cx="2605327" cy="739278"/>
          </a:xfrm>
          <a:prstGeom prst="rect">
            <a:avLst/>
          </a:prstGeom>
        </p:spPr>
      </p:pic>
      <p:pic>
        <p:nvPicPr>
          <p:cNvPr id="9" name="Picture 8" descr="A blue and grey logo&#10;&#10;AI-generated content may be incorrect.">
            <a:extLst>
              <a:ext uri="{FF2B5EF4-FFF2-40B4-BE49-F238E27FC236}">
                <a16:creationId xmlns:a16="http://schemas.microsoft.com/office/drawing/2014/main" id="{00C47B62-2918-2621-7737-693C3F90D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427" y="5876403"/>
            <a:ext cx="1582058" cy="623565"/>
          </a:xfrm>
          <a:prstGeom prst="rect">
            <a:avLst/>
          </a:prstGeom>
        </p:spPr>
      </p:pic>
      <p:pic>
        <p:nvPicPr>
          <p:cNvPr id="20" name="Picture 19" descr="A red and white logo&#10;&#10;AI-generated content may be incorrect.">
            <a:extLst>
              <a:ext uri="{FF2B5EF4-FFF2-40B4-BE49-F238E27FC236}">
                <a16:creationId xmlns:a16="http://schemas.microsoft.com/office/drawing/2014/main" id="{0165334C-62EB-307D-AF15-5FC4083E0D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0294" y="6052124"/>
            <a:ext cx="903934" cy="420636"/>
          </a:xfrm>
          <a:prstGeom prst="rect">
            <a:avLst/>
          </a:prstGeom>
        </p:spPr>
      </p:pic>
      <p:pic>
        <p:nvPicPr>
          <p:cNvPr id="37" name="Picture 36" descr="A logo for a company&#10;&#10;AI-generated content may be incorrect.">
            <a:extLst>
              <a:ext uri="{FF2B5EF4-FFF2-40B4-BE49-F238E27FC236}">
                <a16:creationId xmlns:a16="http://schemas.microsoft.com/office/drawing/2014/main" id="{159AC71C-3243-A4D1-A197-3ED938F46D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55" y="4875748"/>
            <a:ext cx="2352749" cy="1176375"/>
          </a:xfrm>
          <a:prstGeom prst="rect">
            <a:avLst/>
          </a:prstGeom>
        </p:spPr>
      </p:pic>
      <p:pic>
        <p:nvPicPr>
          <p:cNvPr id="33" name="Picture 32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ED7E1E93-2293-9830-A3D2-2123EFC619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745" y="2147020"/>
            <a:ext cx="4883251" cy="987661"/>
          </a:xfrm>
          <a:prstGeom prst="rect">
            <a:avLst/>
          </a:prstGeom>
        </p:spPr>
      </p:pic>
      <p:pic>
        <p:nvPicPr>
          <p:cNvPr id="11" name="Picture 10" descr="A black background with blue letters&#10;&#10;AI-generated content may be incorrect.">
            <a:extLst>
              <a:ext uri="{FF2B5EF4-FFF2-40B4-BE49-F238E27FC236}">
                <a16:creationId xmlns:a16="http://schemas.microsoft.com/office/drawing/2014/main" id="{B83B2044-C127-1DE4-F62F-B93BEFF8CE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115" y="5130513"/>
            <a:ext cx="2659605" cy="678199"/>
          </a:xfrm>
          <a:prstGeom prst="rect">
            <a:avLst/>
          </a:prstGeom>
        </p:spPr>
      </p:pic>
      <p:pic>
        <p:nvPicPr>
          <p:cNvPr id="41" name="Picture 40" descr="A blue text on a white background&#10;&#10;AI-generated content may be incorrect.">
            <a:extLst>
              <a:ext uri="{FF2B5EF4-FFF2-40B4-BE49-F238E27FC236}">
                <a16:creationId xmlns:a16="http://schemas.microsoft.com/office/drawing/2014/main" id="{B1BED3C4-25F6-F4CD-BB48-51EACBF606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638" y="6052125"/>
            <a:ext cx="1785156" cy="644374"/>
          </a:xfrm>
          <a:prstGeom prst="rect">
            <a:avLst/>
          </a:prstGeom>
        </p:spPr>
      </p:pic>
      <p:pic>
        <p:nvPicPr>
          <p:cNvPr id="24" name="Picture 23" descr="A yellow sign with black text&#10;&#10;AI-generated content may be incorrect.">
            <a:extLst>
              <a:ext uri="{FF2B5EF4-FFF2-40B4-BE49-F238E27FC236}">
                <a16:creationId xmlns:a16="http://schemas.microsoft.com/office/drawing/2014/main" id="{3E0C927A-52BF-51B6-98AC-6081F69DA4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04" y="3427184"/>
            <a:ext cx="2329367" cy="1118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A89C5C-54FC-7428-0AA7-B6B0E50CC147}"/>
              </a:ext>
            </a:extLst>
          </p:cNvPr>
          <p:cNvSpPr txBox="1"/>
          <p:nvPr/>
        </p:nvSpPr>
        <p:spPr>
          <a:xfrm>
            <a:off x="8352336" y="5430307"/>
            <a:ext cx="3648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Thank You Valued Contributors!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06C647-499D-65F5-60DE-9E05D5B2E1B7}"/>
              </a:ext>
            </a:extLst>
          </p:cNvPr>
          <p:cNvCxnSpPr>
            <a:cxnSpLocks/>
          </p:cNvCxnSpPr>
          <p:nvPr/>
        </p:nvCxnSpPr>
        <p:spPr>
          <a:xfrm>
            <a:off x="8128856" y="1576447"/>
            <a:ext cx="0" cy="528155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185C367-2D3F-89D7-535D-10998FFBB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44082" y="3631745"/>
            <a:ext cx="3024868" cy="351065"/>
          </a:xfrm>
          <a:prstGeom prst="rect">
            <a:avLst/>
          </a:prstGeom>
        </p:spPr>
      </p:pic>
      <p:pic>
        <p:nvPicPr>
          <p:cNvPr id="12" name="Picture 11" descr="A qr code on a blue background&#10;&#10;AI-generated content may be incorrect.">
            <a:extLst>
              <a:ext uri="{FF2B5EF4-FFF2-40B4-BE49-F238E27FC236}">
                <a16:creationId xmlns:a16="http://schemas.microsoft.com/office/drawing/2014/main" id="{78EA546E-F072-BDFB-BCA3-8A428AE5938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22871" y="2400300"/>
            <a:ext cx="2677886" cy="2650672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F1FA8A7-55C2-0512-0E2A-6A255E414385}"/>
              </a:ext>
            </a:extLst>
          </p:cNvPr>
          <p:cNvSpPr/>
          <p:nvPr/>
        </p:nvSpPr>
        <p:spPr>
          <a:xfrm>
            <a:off x="9152227" y="2643540"/>
            <a:ext cx="2020186" cy="496186"/>
          </a:xfrm>
          <a:prstGeom prst="roundRect">
            <a:avLst/>
          </a:prstGeom>
          <a:solidFill>
            <a:srgbClr val="185D9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64105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94BA3-E86D-15BD-A9C6-600D8AF98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1E95BEF-7F03-9C2E-E800-D9DB760B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1811FDE-7CEF-4750-A9AC-7741ABD6E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US" dirty="0"/>
          </a:p>
          <a:p>
            <a:r>
              <a:rPr lang="en-US" sz="2400" dirty="0">
                <a:effectLst/>
                <a:latin typeface="Helvetica" panose="020B0604020202020204" pitchFamily="34" charset="0"/>
                <a:ea typeface="Aptos" panose="020B0004020202020204" pitchFamily="34" charset="0"/>
              </a:rPr>
              <a:t>Smokey Mountain Brewery Google Plus Code</a:t>
            </a:r>
            <a:r>
              <a:rPr lang="en-US" sz="2400" dirty="0"/>
              <a:t>:</a:t>
            </a:r>
          </a:p>
          <a:p>
            <a:pPr algn="l">
              <a:buNone/>
            </a:pPr>
            <a:br>
              <a:rPr lang="en-US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</a:br>
            <a:r>
              <a:rPr lang="en-US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Q224+7G</a:t>
            </a:r>
          </a:p>
          <a:p>
            <a:pPr algn="l"/>
            <a:r>
              <a:rPr lang="en-US" sz="28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Maryville, TN, USA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975FDD-ABF9-358C-6328-FACCA083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2025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E64855-53ED-F25D-DC0E-DD1625D2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dirty="0">
                <a:latin typeface="+mn-lt"/>
                <a:ea typeface="+mn-ea"/>
                <a:cs typeface="+mn-cs"/>
              </a:rPr>
              <a:t>Knoxville M365 Community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FCC96-E786-08B9-A05C-7608A2C8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C90C6505-3388-DCC7-BC53-4A6DB4F269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87370428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37960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2B4ED-D0E5-FD8B-54E8-E9C197DA5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5347A-3D29-ED5C-5245-1526EE08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913" y="3638815"/>
            <a:ext cx="5005466" cy="2371931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B2B Technology Company focused on M365, process-based innovation, enterprise architecture, and fractional CTO services.</a:t>
            </a:r>
            <a:endParaRPr lang="en-US" sz="2800" b="0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E2F1E4F-59CF-6835-7CB0-216F34934A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9531" r="19531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904E9E-C9BF-1A97-9304-120E62F55A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4100" y="1143000"/>
            <a:ext cx="4953000" cy="3159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 G. Trent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Principal Consultant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davis@mach11.co</a:t>
            </a:r>
          </a:p>
          <a:p>
            <a:pPr>
              <a:spcAft>
                <a:spcPts val="6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570173C4-842F-D0E1-7357-9EC6F94A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2025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F4F50814-7237-D6F6-FA2B-A14F11780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BCA08C-1C31-DA4D-C394-7221273A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pic>
        <p:nvPicPr>
          <p:cNvPr id="5" name="Picture 4" descr="A yellow and black sign&#10;&#10;Description automatically generated">
            <a:extLst>
              <a:ext uri="{FF2B5EF4-FFF2-40B4-BE49-F238E27FC236}">
                <a16:creationId xmlns:a16="http://schemas.microsoft.com/office/drawing/2014/main" id="{30DC672E-5826-098E-48FC-77D344F03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913" y="2801450"/>
            <a:ext cx="1776412" cy="8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61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E5D1-D3A6-ACEF-2F7B-ACEEDF9B5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221C-0157-3559-6DCE-E06826258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E21CD-D24B-D1F7-941D-F36E62324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8686" y="1743035"/>
            <a:ext cx="4114800" cy="3727462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Inspiration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Agile refresher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Scrum refresher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Self audit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Personal productivity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OneNote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Templates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Side quest (PARA)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Team/Org collaboration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266FD0A1-2F61-0B26-DD98-8DD3D4D86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562E58B4-02F1-A1E3-A1E5-A21862688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ECEE36E1-CF77-9D38-1AF9-8E00A893C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BA22C54C-E9D3-F4C8-DBCA-BDBBC665D1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984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A39E2-DA37-A6E1-8F18-24B25FF0B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706B-029F-ECC2-0B37-FA117B6A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663701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💡Inspiration</a:t>
            </a:r>
            <a:r>
              <a:rPr lang="en-US" sz="3200" dirty="0">
                <a:latin typeface="Century Gothic" panose="020B0502020202020204" pitchFamily="34" charset="0"/>
              </a:rPr>
              <a:t>*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EA4215E0-AE93-794F-419F-D0456ACE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8C636A97-4ABC-B549-BD12-4F93077B4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9D9B56A5-FC00-63AD-74EA-6A32B911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5900CDC4-5851-A5D6-2B6F-454AA9CD74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DAFC8AEF-DB1E-3F2B-AE4B-DC3FC6069D94}"/>
              </a:ext>
            </a:extLst>
          </p:cNvPr>
          <p:cNvSpPr txBox="1">
            <a:spLocks/>
          </p:cNvSpPr>
          <p:nvPr/>
        </p:nvSpPr>
        <p:spPr>
          <a:xfrm>
            <a:off x="1551498" y="5538083"/>
            <a:ext cx="6135177" cy="4055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dirty="0"/>
              <a:t>*Meier, J.D. </a:t>
            </a:r>
            <a:r>
              <a:rPr lang="en-US" sz="900" i="1" dirty="0"/>
              <a:t>Getting Results The Agile Way</a:t>
            </a:r>
            <a:r>
              <a:rPr lang="en-US" sz="900" dirty="0"/>
              <a:t>. 2010. </a:t>
            </a:r>
            <a:r>
              <a:rPr lang="en-US" sz="900" dirty="0">
                <a:hlinkClick r:id="rId4"/>
              </a:rPr>
              <a:t>https://gettingresults.com/getting-results-the-agile-way/</a:t>
            </a:r>
            <a:endParaRPr lang="en-US" sz="900" dirty="0"/>
          </a:p>
          <a:p>
            <a:r>
              <a:rPr lang="en-US" sz="800" dirty="0"/>
              <a:t>https://www.linkedin.com/in/jdmeier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25B214-FEFF-BBCC-1060-5557E87AB1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280" y="1511503"/>
            <a:ext cx="2579439" cy="383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8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20357-0C6B-49E6-651C-A9A9083A49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85C1C3-AF15-0B5B-1CC8-C1FDA8D68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663701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🔄️ Agile Refresher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C5848EEF-D51B-3AC7-A546-384D1589A48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90F0F73F-A7FE-9A10-07BA-92ED1CBDB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BE301560-0C15-37C1-4F23-68F44470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9457ECE7-CFC7-90AB-D2A8-71CA4B4935D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7423B6-02CD-55B3-0F08-3A2428AE20F3}"/>
              </a:ext>
            </a:extLst>
          </p:cNvPr>
          <p:cNvSpPr txBox="1"/>
          <p:nvPr/>
        </p:nvSpPr>
        <p:spPr>
          <a:xfrm>
            <a:off x="1518686" y="2028825"/>
            <a:ext cx="92496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February 11-13, 2001 - Lodge at Snowbird ski resort (UT): Agile Software Development Manifesto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Representatives from: XP, Scrum, DSDM, ASD, Crystal, FDD, 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Move away from process-heavy, documentation-driven development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 takeaways: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Common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Trust and respect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Base all things on people, collaboration, and building organizations you’d like to work in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F9F20AD3-D933-73F1-786D-04F28AA9F346}"/>
              </a:ext>
            </a:extLst>
          </p:cNvPr>
          <p:cNvSpPr txBox="1">
            <a:spLocks/>
          </p:cNvSpPr>
          <p:nvPr/>
        </p:nvSpPr>
        <p:spPr>
          <a:xfrm>
            <a:off x="1551498" y="5538083"/>
            <a:ext cx="4974203" cy="4055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source: </a:t>
            </a:r>
            <a:r>
              <a:rPr lang="en-US" sz="800" dirty="0">
                <a:hlinkClick r:id="rId4"/>
              </a:rPr>
              <a:t>https://agilemanifesto.org/history.htm</a:t>
            </a:r>
            <a:r>
              <a:rPr lang="en-US" sz="800" dirty="0"/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414942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E92671-0110-77EC-2DFA-9C5F288A1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E4C8-FE1D-073D-D883-610B6B6BE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663701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Manifesto for Agile Software Development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0886C918-87B2-F3D7-D78B-3B67055E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8A5CC0A9-4436-6A42-B480-4FC0C6833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0A7C7343-6FB4-FC8E-99A6-A93953850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15C07202-96DA-4498-BCAB-202C6FE58C3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3A1620CE-6950-8919-9C17-1E11E439DBCD}"/>
              </a:ext>
            </a:extLst>
          </p:cNvPr>
          <p:cNvSpPr txBox="1">
            <a:spLocks/>
          </p:cNvSpPr>
          <p:nvPr/>
        </p:nvSpPr>
        <p:spPr>
          <a:xfrm>
            <a:off x="1551498" y="5538083"/>
            <a:ext cx="4974203" cy="4055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source</a:t>
            </a:r>
            <a:r>
              <a:rPr lang="en-US" sz="800" dirty="0">
                <a:hlinkClick r:id="rId4"/>
              </a:rPr>
              <a:t>: https://agilemanifesto.org</a:t>
            </a:r>
            <a:endParaRPr lang="en-US" sz="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6D00FD-196B-F48C-F8DF-E5EB3123E9EF}"/>
              </a:ext>
            </a:extLst>
          </p:cNvPr>
          <p:cNvSpPr txBox="1"/>
          <p:nvPr/>
        </p:nvSpPr>
        <p:spPr>
          <a:xfrm>
            <a:off x="3926975" y="1518245"/>
            <a:ext cx="43380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are uncovering better ways of developing</a:t>
            </a:r>
          </a:p>
          <a:p>
            <a:r>
              <a:rPr lang="en-US" dirty="0"/>
              <a:t>software by doing it and helping others do it.</a:t>
            </a:r>
          </a:p>
          <a:p>
            <a:r>
              <a:rPr lang="en-US" dirty="0"/>
              <a:t>Through this work we have come to value: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59FC92-ED97-06FF-58EC-F92DE5A96909}"/>
              </a:ext>
            </a:extLst>
          </p:cNvPr>
          <p:cNvSpPr txBox="1"/>
          <p:nvPr/>
        </p:nvSpPr>
        <p:spPr>
          <a:xfrm>
            <a:off x="1785188" y="2514818"/>
            <a:ext cx="86216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Individuals and interactions</a:t>
            </a:r>
            <a:r>
              <a:rPr lang="en-US" dirty="0"/>
              <a:t> over processes and tools</a:t>
            </a:r>
          </a:p>
          <a:p>
            <a:pPr algn="ctr"/>
            <a:r>
              <a:rPr lang="en-US" b="1" dirty="0"/>
              <a:t>Working software</a:t>
            </a:r>
            <a:r>
              <a:rPr lang="en-US" dirty="0"/>
              <a:t> over comprehensive documentation</a:t>
            </a:r>
          </a:p>
          <a:p>
            <a:pPr algn="ctr"/>
            <a:r>
              <a:rPr lang="en-US" b="1" dirty="0"/>
              <a:t>Customer collaboration</a:t>
            </a:r>
            <a:r>
              <a:rPr lang="en-US" dirty="0"/>
              <a:t> over contract negotiation</a:t>
            </a:r>
          </a:p>
          <a:p>
            <a:pPr algn="ctr"/>
            <a:r>
              <a:rPr lang="en-US" b="1" dirty="0"/>
              <a:t>Responding to change</a:t>
            </a:r>
            <a:r>
              <a:rPr lang="en-US" dirty="0"/>
              <a:t> over following a plan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That is, while there is value in the items on</a:t>
            </a:r>
          </a:p>
          <a:p>
            <a:pPr algn="ctr"/>
            <a:r>
              <a:rPr lang="en-US" dirty="0"/>
              <a:t>the right, we value the items on the left more.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D89B27-884D-DF38-F5B6-549FDFF6F4A7}"/>
              </a:ext>
            </a:extLst>
          </p:cNvPr>
          <p:cNvSpPr txBox="1"/>
          <p:nvPr/>
        </p:nvSpPr>
        <p:spPr>
          <a:xfrm>
            <a:off x="7107383" y="4619387"/>
            <a:ext cx="5083094" cy="1600438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en-US" sz="1400" i="1" dirty="0"/>
              <a:t>Kent Beck</a:t>
            </a:r>
          </a:p>
          <a:p>
            <a:r>
              <a:rPr lang="en-US" sz="1400" i="1" dirty="0"/>
              <a:t>Mike Beedle</a:t>
            </a:r>
          </a:p>
          <a:p>
            <a:r>
              <a:rPr lang="en-US" sz="1400" i="1" dirty="0"/>
              <a:t>Arie van </a:t>
            </a:r>
            <a:r>
              <a:rPr lang="en-US" sz="1400" i="1" dirty="0" err="1"/>
              <a:t>Bennekum</a:t>
            </a:r>
            <a:endParaRPr lang="en-US" sz="1400" i="1" dirty="0"/>
          </a:p>
          <a:p>
            <a:r>
              <a:rPr lang="en-US" sz="1400" i="1" dirty="0"/>
              <a:t>Alistair Cockburn</a:t>
            </a:r>
          </a:p>
          <a:p>
            <a:r>
              <a:rPr lang="en-US" sz="1400" i="1" dirty="0"/>
              <a:t>Ward Cunningham</a:t>
            </a:r>
          </a:p>
          <a:p>
            <a:r>
              <a:rPr lang="en-US" sz="1400" i="1" dirty="0"/>
              <a:t>Martin Fowler</a:t>
            </a:r>
          </a:p>
          <a:p>
            <a:endParaRPr lang="en-US" sz="1400" i="1" dirty="0"/>
          </a:p>
          <a:p>
            <a:r>
              <a:rPr lang="en-US" sz="1400" i="1" dirty="0"/>
              <a:t>James </a:t>
            </a:r>
            <a:r>
              <a:rPr lang="en-US" sz="1400" i="1" dirty="0" err="1"/>
              <a:t>Grenning</a:t>
            </a:r>
            <a:endParaRPr lang="en-US" sz="1400" i="1" dirty="0"/>
          </a:p>
          <a:p>
            <a:r>
              <a:rPr lang="en-US" sz="1400" i="1" dirty="0"/>
              <a:t>Jim Highsmith</a:t>
            </a:r>
          </a:p>
          <a:p>
            <a:r>
              <a:rPr lang="en-US" sz="1400" i="1" dirty="0"/>
              <a:t>Andrew Hunt</a:t>
            </a:r>
          </a:p>
          <a:p>
            <a:r>
              <a:rPr lang="en-US" sz="1400" i="1" dirty="0"/>
              <a:t>Ron Jeffries</a:t>
            </a:r>
          </a:p>
          <a:p>
            <a:r>
              <a:rPr lang="en-US" sz="1400" i="1" dirty="0"/>
              <a:t>Jon Kern</a:t>
            </a:r>
          </a:p>
          <a:p>
            <a:r>
              <a:rPr lang="en-US" sz="1400" i="1" dirty="0"/>
              <a:t>Brian Marick</a:t>
            </a:r>
          </a:p>
          <a:p>
            <a:endParaRPr lang="en-US" sz="1400" i="1" dirty="0"/>
          </a:p>
          <a:p>
            <a:r>
              <a:rPr lang="en-US" sz="1400" i="1" dirty="0"/>
              <a:t>Robert C. Martin</a:t>
            </a:r>
          </a:p>
          <a:p>
            <a:r>
              <a:rPr lang="en-US" sz="1400" i="1" dirty="0"/>
              <a:t>Steve Mellor</a:t>
            </a:r>
          </a:p>
          <a:p>
            <a:r>
              <a:rPr lang="en-US" sz="1400" i="1" dirty="0"/>
              <a:t>Ken </a:t>
            </a:r>
            <a:r>
              <a:rPr lang="en-US" sz="1400" i="1" dirty="0" err="1"/>
              <a:t>Schwaber</a:t>
            </a:r>
            <a:endParaRPr lang="en-US" sz="1400" i="1" dirty="0"/>
          </a:p>
          <a:p>
            <a:r>
              <a:rPr lang="en-US" sz="1400" i="1" dirty="0"/>
              <a:t>Jeff Sutherland</a:t>
            </a:r>
          </a:p>
          <a:p>
            <a:r>
              <a:rPr lang="en-US" sz="1400" i="1" dirty="0"/>
              <a:t>Dave Thomas</a:t>
            </a:r>
          </a:p>
        </p:txBody>
      </p:sp>
    </p:spTree>
    <p:extLst>
      <p:ext uri="{BB962C8B-B14F-4D97-AF65-F5344CB8AC3E}">
        <p14:creationId xmlns:p14="http://schemas.microsoft.com/office/powerpoint/2010/main" val="2272691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ABF0E-E3FC-9A53-8102-0FE251EA1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B8C3C-0DF6-06A5-2EDF-853450AF1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76" y="212724"/>
            <a:ext cx="6716250" cy="16637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Scrum Refresher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3133F66F-9F12-D891-01A7-B9292101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E6813E74-27DD-238A-15B1-E45732B5B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042EDA21-EB69-1B5A-4734-9F114CE92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A527D086-50AA-B0E4-DCB0-2E9CE39805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4550EEAA-573F-9FC6-1823-389AD9D7A60A}"/>
              </a:ext>
            </a:extLst>
          </p:cNvPr>
          <p:cNvSpPr txBox="1">
            <a:spLocks/>
          </p:cNvSpPr>
          <p:nvPr/>
        </p:nvSpPr>
        <p:spPr>
          <a:xfrm>
            <a:off x="1551498" y="5538083"/>
            <a:ext cx="4974203" cy="4055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source</a:t>
            </a:r>
            <a:r>
              <a:rPr lang="en-US" sz="800" dirty="0">
                <a:hlinkClick r:id="rId3"/>
              </a:rPr>
              <a:t>: </a:t>
            </a:r>
            <a:r>
              <a:rPr lang="en-US" sz="800" dirty="0">
                <a:hlinkClick r:id="rId4"/>
              </a:rPr>
              <a:t>https://resources.scrumalliance.org/Article/scrum-events</a:t>
            </a:r>
            <a:endParaRPr lang="en-US" sz="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099B84-8E9F-C4C0-40CC-2C64440A0E98}"/>
              </a:ext>
            </a:extLst>
          </p:cNvPr>
          <p:cNvSpPr txBox="1"/>
          <p:nvPr/>
        </p:nvSpPr>
        <p:spPr>
          <a:xfrm>
            <a:off x="1785190" y="1780202"/>
            <a:ext cx="86216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Sprint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Daily Scrum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Sprint 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Sprint Retrospective</a:t>
            </a:r>
            <a:endParaRPr lang="en-US" dirty="0"/>
          </a:p>
        </p:txBody>
      </p:sp>
      <p:pic>
        <p:nvPicPr>
          <p:cNvPr id="5" name="Picture 4" descr="Team of girls posing together">
            <a:extLst>
              <a:ext uri="{FF2B5EF4-FFF2-40B4-BE49-F238E27FC236}">
                <a16:creationId xmlns:a16="http://schemas.microsoft.com/office/drawing/2014/main" id="{555AF68C-21AB-2694-9BCE-85D16EE1D9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836" y="1660613"/>
            <a:ext cx="5169127" cy="387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12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FC75E-54C9-4C14-6DAD-F1E046268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D5EA1-6CA7-4F1C-FE49-16DF38B07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76" y="212724"/>
            <a:ext cx="6716250" cy="16637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Scrum Refresher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5CBC03AD-255E-6033-336E-F3B7B936A2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0F6B537F-C3C5-E445-1E43-6233205E4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33A00D09-101B-6CEE-1D4E-191BDD093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26D49209-96A1-A262-3ADE-0DAC755DD0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37331B4C-33FA-094C-24EB-02C67F7551D3}"/>
              </a:ext>
            </a:extLst>
          </p:cNvPr>
          <p:cNvSpPr txBox="1">
            <a:spLocks/>
          </p:cNvSpPr>
          <p:nvPr/>
        </p:nvSpPr>
        <p:spPr>
          <a:xfrm>
            <a:off x="1551498" y="5538083"/>
            <a:ext cx="4974203" cy="4055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source</a:t>
            </a:r>
            <a:r>
              <a:rPr lang="en-US" sz="800" dirty="0">
                <a:hlinkClick r:id="rId3"/>
              </a:rPr>
              <a:t>: </a:t>
            </a:r>
            <a:r>
              <a:rPr lang="en-US" sz="800" dirty="0">
                <a:hlinkClick r:id="rId4"/>
              </a:rPr>
              <a:t>https://resources.scrumalliance.org/Article/scrum-events</a:t>
            </a:r>
            <a:endParaRPr lang="en-US" sz="800" dirty="0"/>
          </a:p>
        </p:txBody>
      </p:sp>
      <p:pic>
        <p:nvPicPr>
          <p:cNvPr id="1026" name="Picture 2" descr="What is Scrum? | Scrum.org">
            <a:extLst>
              <a:ext uri="{FF2B5EF4-FFF2-40B4-BE49-F238E27FC236}">
                <a16:creationId xmlns:a16="http://schemas.microsoft.com/office/drawing/2014/main" id="{5BF9E5D3-868B-2C2F-8A3D-FB7EB2DD5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045458"/>
            <a:ext cx="8572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575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72156-23C7-E06B-9374-54016BC743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193A-9B3D-5080-0126-C588353D4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576" y="212724"/>
            <a:ext cx="6716250" cy="1663701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latin typeface="Century Gothic" panose="020B0502020202020204" pitchFamily="34" charset="0"/>
              </a:rPr>
              <a:t>Audit Yourself</a:t>
            </a: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3B98B5BA-A8CD-4D43-5D5F-C8DC41C730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AED70960-14E7-562D-BC26-A6E2EB0E9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46FA149C-677A-2338-5C0D-1E8AB8647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BD0C31AA-BE59-E71B-E192-8724A3E6B34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93A756-00FA-2D6F-0802-085851575960}"/>
              </a:ext>
            </a:extLst>
          </p:cNvPr>
          <p:cNvSpPr txBox="1"/>
          <p:nvPr/>
        </p:nvSpPr>
        <p:spPr>
          <a:xfrm>
            <a:off x="1785190" y="1330273"/>
            <a:ext cx="86216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Design your perfect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Compound to create your perfect week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Build a weekly schedule (known events/meetings/appointments)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Eat that frog! (schedule difficult/unappealing tasks in the morning or when you have the most energy)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Energy management vs. Time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Design your day/week/year (Itzler, Ballantyne, Martell - Big rocks vs. little rocks)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5959E-B039-19AD-8E78-D124CC7607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049" t="6204" r="4410" b="3280"/>
          <a:stretch/>
        </p:blipFill>
        <p:spPr>
          <a:xfrm>
            <a:off x="2069727" y="3697123"/>
            <a:ext cx="1968873" cy="18591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73CC571-C17E-A0FC-E36F-37C862A999D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259" t="6278" r="5761" b="3171"/>
          <a:stretch/>
        </p:blipFill>
        <p:spPr>
          <a:xfrm>
            <a:off x="7442130" y="3628921"/>
            <a:ext cx="3838575" cy="202715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0340A12E-9780-E5FA-D678-7517D5F330B2}"/>
              </a:ext>
            </a:extLst>
          </p:cNvPr>
          <p:cNvGrpSpPr/>
          <p:nvPr/>
        </p:nvGrpSpPr>
        <p:grpSpPr>
          <a:xfrm>
            <a:off x="4323137" y="3527021"/>
            <a:ext cx="2834456" cy="2199329"/>
            <a:chOff x="4323137" y="3752823"/>
            <a:chExt cx="2834456" cy="219932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D785EA-5469-CBC6-BB7C-8EAC2EBC8FA4}"/>
                </a:ext>
              </a:extLst>
            </p:cNvPr>
            <p:cNvGrpSpPr/>
            <p:nvPr/>
          </p:nvGrpSpPr>
          <p:grpSpPr>
            <a:xfrm>
              <a:off x="4323137" y="3784446"/>
              <a:ext cx="2834456" cy="2167706"/>
              <a:chOff x="2566219" y="1042219"/>
              <a:chExt cx="6931742" cy="469500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B1EC2888-1C15-08D9-825A-B97F77880E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2004" t="680" r="3742" b="2304"/>
              <a:stretch/>
            </p:blipFill>
            <p:spPr>
              <a:xfrm>
                <a:off x="2566219" y="1042219"/>
                <a:ext cx="6931742" cy="4695006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27071BC-CCB4-44F2-AB40-4BCD7B4FF3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l="8774" t="8927" r="7127" b="6152"/>
              <a:stretch/>
            </p:blipFill>
            <p:spPr>
              <a:xfrm>
                <a:off x="2566219" y="5223899"/>
                <a:ext cx="522832" cy="513326"/>
              </a:xfrm>
              <a:prstGeom prst="rect">
                <a:avLst/>
              </a:prstGeom>
            </p:spPr>
          </p:pic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702A325-90BE-544A-0F84-7656D7EF2B4C}"/>
                </a:ext>
              </a:extLst>
            </p:cNvPr>
            <p:cNvSpPr/>
            <p:nvPr/>
          </p:nvSpPr>
          <p:spPr>
            <a:xfrm>
              <a:off x="6848475" y="3752823"/>
              <a:ext cx="276225" cy="1560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2055112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Pitch Deck_tm66722518_Win32_JB_SL_v3" id="{5E663E60-9241-454F-9D79-FA28B6B8E2E6}" vid="{C89703AC-DCB6-4757-83A4-6B2EB7B7FA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E6AE0A-D4B0-4A5B-9359-3C20E0AE6F61}">
  <ds:schemaRefs>
    <ds:schemaRef ds:uri="http://schemas.microsoft.com/sharepoint/v3"/>
    <ds:schemaRef ds:uri="http://purl.org/dc/dcmitype/"/>
    <ds:schemaRef ds:uri="16c05727-aa75-4e4a-9b5f-8a80a1165891"/>
    <ds:schemaRef ds:uri="71af3243-3dd4-4a8d-8c0d-dd76da1f02a5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www.w3.org/XML/1998/namespace"/>
    <ds:schemaRef ds:uri="http://schemas.openxmlformats.org/package/2006/metadata/core-properties"/>
    <ds:schemaRef ds:uri="230e9df3-be65-4c73-a93b-d1236ebd677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935DE4F-C654-46B5-9D7A-C349B80D26B7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{AB4AE489-45D2-494C-9511-96828F453E3B}tf66722518_win32</Template>
  <TotalTime>7017</TotalTime>
  <Words>1008</Words>
  <Application>Microsoft Office PowerPoint</Application>
  <PresentationFormat>Widescreen</PresentationFormat>
  <Paragraphs>211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8" baseType="lpstr">
      <vt:lpstr>Arial</vt:lpstr>
      <vt:lpstr>Bodoni MT</vt:lpstr>
      <vt:lpstr>Calibri</vt:lpstr>
      <vt:lpstr>Century Gothic</vt:lpstr>
      <vt:lpstr>Helvetica</vt:lpstr>
      <vt:lpstr>Roboto</vt:lpstr>
      <vt:lpstr>Source Sans Pro Light</vt:lpstr>
      <vt:lpstr>Times New Roman</vt:lpstr>
      <vt:lpstr>Wingdings</vt:lpstr>
      <vt:lpstr>Custom</vt:lpstr>
      <vt:lpstr>Knoxville M365 Community Day   Power Up Your Personal &amp; Professional Productivity with Agile Principles using OneNote, Loop, &amp; More</vt:lpstr>
      <vt:lpstr>B2B Technology Company focused on M365, process-based innovation, enterprise architecture, and fractional CTO services.</vt:lpstr>
      <vt:lpstr>Agenda</vt:lpstr>
      <vt:lpstr>💡Inspiration*</vt:lpstr>
      <vt:lpstr>🔄️ Agile Refresher</vt:lpstr>
      <vt:lpstr>Manifesto for Agile Software Development</vt:lpstr>
      <vt:lpstr>Scrum Refresher</vt:lpstr>
      <vt:lpstr>Scrum Refresher</vt:lpstr>
      <vt:lpstr>Audit Yourself</vt:lpstr>
      <vt:lpstr>Personal Productivity</vt:lpstr>
      <vt:lpstr>OneNote</vt:lpstr>
      <vt:lpstr>A Lap Around OneNote</vt:lpstr>
      <vt:lpstr>Personal Productivity</vt:lpstr>
      <vt:lpstr>Team/Organization Tools</vt:lpstr>
      <vt:lpstr>👑🗾 Side Quest</vt:lpstr>
      <vt:lpstr>Thank you for attending!  Please reach out with any questions!</vt:lpstr>
      <vt:lpstr>Knoxville Microsoft Community Days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Simplify Customer Identity Access Management (CIAM) with Azure AD B2C</dc:title>
  <dc:creator>Davis G. Trent</dc:creator>
  <cp:lastModifiedBy>Davis Trent</cp:lastModifiedBy>
  <cp:revision>7</cp:revision>
  <cp:lastPrinted>2025-02-24T17:34:23Z</cp:lastPrinted>
  <dcterms:created xsi:type="dcterms:W3CDTF">2024-02-20T16:25:44Z</dcterms:created>
  <dcterms:modified xsi:type="dcterms:W3CDTF">2025-03-01T13:04:15Z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